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418" r:id="rId5"/>
    <p:sldId id="257" r:id="rId6"/>
    <p:sldId id="389" r:id="rId7"/>
    <p:sldId id="384" r:id="rId8"/>
    <p:sldId id="317" r:id="rId9"/>
    <p:sldId id="392" r:id="rId10"/>
    <p:sldId id="404" r:id="rId11"/>
    <p:sldId id="407" r:id="rId12"/>
    <p:sldId id="394" r:id="rId13"/>
    <p:sldId id="406" r:id="rId14"/>
    <p:sldId id="408" r:id="rId15"/>
    <p:sldId id="410" r:id="rId16"/>
    <p:sldId id="400" r:id="rId17"/>
    <p:sldId id="396" r:id="rId18"/>
    <p:sldId id="405" r:id="rId19"/>
    <p:sldId id="397" r:id="rId20"/>
    <p:sldId id="398" r:id="rId21"/>
    <p:sldId id="399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38" dt="2023-06-11T22:26:10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725" autoAdjust="0"/>
  </p:normalViewPr>
  <p:slideViewPr>
    <p:cSldViewPr snapToGrid="0">
      <p:cViewPr>
        <p:scale>
          <a:sx n="78" d="100"/>
          <a:sy n="78" d="100"/>
        </p:scale>
        <p:origin x="806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modSld">
      <pc:chgData name="Calogera McCormick" userId="e0a4c6cb4146cbe1" providerId="LiveId" clId="{53FC2EDB-616D-4618-B4A5-D852C1D0BDF2}" dt="2023-06-11T22:28:41.614" v="1746" actId="20577"/>
      <pc:docMkLst>
        <pc:docMk/>
      </pc:docMkLst>
      <pc:sldChg chg="addSp delSp modSp mod modClrScheme chgLayout">
        <pc:chgData name="Calogera McCormick" userId="e0a4c6cb4146cbe1" providerId="LiveId" clId="{53FC2EDB-616D-4618-B4A5-D852C1D0BDF2}" dt="2023-06-11T21:47:50.346" v="330" actId="1076"/>
        <pc:sldMkLst>
          <pc:docMk/>
          <pc:sldMk cId="395518310" sldId="279"/>
        </pc:sldMkLst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1:47:41.936" v="328" actId="1076"/>
          <ac:spMkLst>
            <pc:docMk/>
            <pc:sldMk cId="395518310" sldId="279"/>
            <ac:spMk id="14" creationId="{C15EE852-24F1-4643-8082-AB45CFF2BA10}"/>
          </ac:spMkLst>
        </pc:spChg>
        <pc:spChg chg="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modSp mod">
        <pc:chgData name="Calogera McCormick" userId="e0a4c6cb4146cbe1" providerId="LiveId" clId="{53FC2EDB-616D-4618-B4A5-D852C1D0BDF2}" dt="2023-06-11T22:13:39.023" v="1628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1T22:13:39.023" v="1628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1T21:40:25.675" v="274" actId="22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picChg chg="add mod">
          <ac:chgData name="Calogera McCormick" userId="e0a4c6cb4146cbe1" providerId="LiveId" clId="{53FC2EDB-616D-4618-B4A5-D852C1D0BDF2}" dt="2023-06-11T21:14:17.598" v="47" actId="962"/>
          <ac:picMkLst>
            <pc:docMk/>
            <pc:sldMk cId="2158886557" sldId="384"/>
            <ac:picMk id="5" creationId="{A924E68F-6652-9F57-E1C5-F87F0CC4D2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delSp modSp mod">
        <pc:chgData name="Calogera McCormick" userId="e0a4c6cb4146cbe1" providerId="LiveId" clId="{53FC2EDB-616D-4618-B4A5-D852C1D0BDF2}" dt="2023-06-11T21:55:55.049" v="501" actId="478"/>
        <pc:sldMkLst>
          <pc:docMk/>
          <pc:sldMk cId="3247798845" sldId="391"/>
        </pc:sldMkLst>
        <pc:spChg chg="mod">
          <ac:chgData name="Calogera McCormick" userId="e0a4c6cb4146cbe1" providerId="LiveId" clId="{53FC2EDB-616D-4618-B4A5-D852C1D0BDF2}" dt="2023-06-11T21:55:31.933" v="498" actId="20577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mod">
          <ac:chgData name="Calogera McCormick" userId="e0a4c6cb4146cbe1" providerId="LiveId" clId="{53FC2EDB-616D-4618-B4A5-D852C1D0BDF2}" dt="2023-06-11T21:55:47.054" v="500" actId="1076"/>
          <ac:picMkLst>
            <pc:docMk/>
            <pc:sldMk cId="3247798845" sldId="391"/>
            <ac:picMk id="27" creationId="{9E660784-34E2-4CDA-926A-DDD6AAF35046}"/>
          </ac:picMkLst>
        </pc:picChg>
      </pc:sldChg>
      <pc:sldChg chg="modSp mod">
        <pc:chgData name="Calogera McCormick" userId="e0a4c6cb4146cbe1" providerId="LiveId" clId="{53FC2EDB-616D-4618-B4A5-D852C1D0BDF2}" dt="2023-06-11T22:10:13.931" v="1389" actId="20577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2:10:13.931" v="1389" actId="20577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modSp mod">
        <pc:chgData name="Calogera McCormick" userId="e0a4c6cb4146cbe1" providerId="LiveId" clId="{53FC2EDB-616D-4618-B4A5-D852C1D0BDF2}" dt="2023-06-11T22:28:41.614" v="1746" actId="20577"/>
        <pc:sldMkLst>
          <pc:docMk/>
          <pc:sldMk cId="883699955" sldId="399"/>
        </pc:sldMkLst>
        <pc:graphicFrameChg chg="modGraphic">
          <ac:chgData name="Calogera McCormick" userId="e0a4c6cb4146cbe1" providerId="LiveId" clId="{53FC2EDB-616D-4618-B4A5-D852C1D0BDF2}" dt="2023-06-11T22:28:41.614" v="1746" actId="20577"/>
          <ac:graphicFrameMkLst>
            <pc:docMk/>
            <pc:sldMk cId="883699955" sldId="399"/>
            <ac:graphicFrameMk id="15" creationId="{A306AC69-C6C6-CAB7-F6C3-1BC381690B1F}"/>
          </ac:graphicFrameMkLst>
        </pc:graphicFrameChg>
      </pc:sldChg>
      <pc:sldChg chg="addSp delSp modSp mod delDesignElem chgLayout">
        <pc:chgData name="Calogera McCormick" userId="e0a4c6cb4146cbe1" providerId="LiveId" clId="{53FC2EDB-616D-4618-B4A5-D852C1D0BDF2}" dt="2023-06-11T22:27:40.771" v="1714" actId="1076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1T22:27:07.413" v="1709" actId="14100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delSp modSp">
        <pc:chgData name="Calogera McCormick" userId="e0a4c6cb4146cbe1" providerId="LiveId" clId="{53FC2EDB-616D-4618-B4A5-D852C1D0BDF2}" dt="2023-06-11T21:43:55.967" v="283"/>
        <pc:sldMkLst>
          <pc:docMk/>
          <pc:sldMk cId="1873332894" sldId="413"/>
        </pc:sldMkLst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microsoft.com/office/2014/relationships/chartEx" Target="../charts/chartEx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IgUR1iX0mqM" TargetMode="External"/><Relationship Id="rId3" Type="http://schemas.openxmlformats.org/officeDocument/2006/relationships/hyperlink" Target="https://unsplash.com/" TargetMode="External"/><Relationship Id="rId7" Type="http://schemas.openxmlformats.org/officeDocument/2006/relationships/hyperlink" Target="https://unsplash.com/photos/klMii3cR9iI" TargetMode="External"/><Relationship Id="rId12" Type="http://schemas.openxmlformats.org/officeDocument/2006/relationships/image" Target="../media/image49.jp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dn.pixabay.com/photo/2015/06/19/21/24/avenue-815297_1280.jpg" TargetMode="External"/><Relationship Id="rId11" Type="http://schemas.openxmlformats.org/officeDocument/2006/relationships/image" Target="../media/image48.jpeg"/><Relationship Id="rId5" Type="http://schemas.openxmlformats.org/officeDocument/2006/relationships/hyperlink" Target="https://unsplash.com/photos/xuTJZ7uD7PI" TargetMode="External"/><Relationship Id="rId10" Type="http://schemas.openxmlformats.org/officeDocument/2006/relationships/hyperlink" Target="https://unsplash.com/photos/64YrPKiguAE" TargetMode="External"/><Relationship Id="rId4" Type="http://schemas.openxmlformats.org/officeDocument/2006/relationships/hyperlink" Target="https://unsplash.com/photos/mcSDtbWXUZU" TargetMode="External"/><Relationship Id="rId9" Type="http://schemas.openxmlformats.org/officeDocument/2006/relationships/hyperlink" Target="https://unsplash.com/photos/5ZnS3wK6sU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048211" cy="1997855"/>
          </a:xfrm>
        </p:spPr>
        <p:txBody>
          <a:bodyPr/>
          <a:lstStyle/>
          <a:p>
            <a:r>
              <a:rPr lang="en-US" dirty="0"/>
              <a:t>ORDER OF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4744856" cy="3415519"/>
          </a:xfrm>
        </p:spPr>
        <p:txBody>
          <a:bodyPr/>
          <a:lstStyle/>
          <a:p>
            <a:r>
              <a:rPr lang="en-US" dirty="0"/>
              <a:t>Introduction -- SANA</a:t>
            </a:r>
          </a:p>
          <a:p>
            <a:r>
              <a:rPr lang="en-US" dirty="0"/>
              <a:t>Data Cleaning -- MINTA</a:t>
            </a:r>
          </a:p>
          <a:p>
            <a:r>
              <a:rPr lang="en-US" dirty="0"/>
              <a:t>Building the Model -- TAWN</a:t>
            </a:r>
          </a:p>
          <a:p>
            <a:r>
              <a:rPr lang="en-US" dirty="0"/>
              <a:t>Website Development -- Aaron</a:t>
            </a:r>
          </a:p>
          <a:p>
            <a:r>
              <a:rPr lang="en-US" dirty="0"/>
              <a:t>Data Modeling Implementation - CALOGERA</a:t>
            </a:r>
          </a:p>
          <a:p>
            <a:r>
              <a:rPr lang="en-US" dirty="0"/>
              <a:t>Lessons Learned - ALL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39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4282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1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9237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FIlter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731375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595563"/>
            <a:ext cx="5279594" cy="334803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731375"/>
            <a:ext cx="4833939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537290"/>
            <a:ext cx="5437187" cy="3296307"/>
          </a:xfrm>
        </p:spPr>
      </p:pic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106304"/>
            <a:ext cx="3509962" cy="2192432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112341"/>
            <a:ext cx="3508375" cy="2192432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112340"/>
            <a:ext cx="3563938" cy="2169843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25331"/>
            <a:ext cx="211454" cy="82867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25331"/>
            <a:ext cx="211454" cy="82867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3432"/>
            <a:ext cx="211454" cy="82868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25331"/>
            <a:ext cx="211454" cy="82867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8688"/>
            <a:ext cx="211454" cy="82867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8688"/>
            <a:ext cx="211454" cy="82867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9213"/>
            <a:ext cx="211454" cy="82867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Experience Level frequency per Job Category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6DBA607-3A97-B3C9-89EE-C012FD8B4B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184409" y="2427288"/>
            <a:ext cx="3492145" cy="351631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Files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306AC69-C6C6-CAB7-F6C3-1BC381690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4151659"/>
              </p:ext>
            </p:extLst>
          </p:nvPr>
        </p:nvGraphicFramePr>
        <p:xfrm>
          <a:off x="550863" y="2112963"/>
          <a:ext cx="1109027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758">
                  <a:extLst>
                    <a:ext uri="{9D8B030D-6E8A-4147-A177-3AD203B41FA5}">
                      <a16:colId xmlns:a16="http://schemas.microsoft.com/office/drawing/2014/main" val="3422262633"/>
                    </a:ext>
                  </a:extLst>
                </a:gridCol>
                <a:gridCol w="3696758">
                  <a:extLst>
                    <a:ext uri="{9D8B030D-6E8A-4147-A177-3AD203B41FA5}">
                      <a16:colId xmlns:a16="http://schemas.microsoft.com/office/drawing/2014/main" val="3541848666"/>
                    </a:ext>
                  </a:extLst>
                </a:gridCol>
                <a:gridCol w="3696758">
                  <a:extLst>
                    <a:ext uri="{9D8B030D-6E8A-4147-A177-3AD203B41FA5}">
                      <a16:colId xmlns:a16="http://schemas.microsoft.com/office/drawing/2014/main" val="2475741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69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6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47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999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4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moretableau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79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evenmoretableau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152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68939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6C48AD-2860-4EB3-00C3-B382D3DC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136" y="2112963"/>
            <a:ext cx="7881728" cy="39798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744718"/>
            <a:ext cx="3565524" cy="3007529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Data Science Salary Trends for US Workers – 1Q2023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2144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318" y="2438732"/>
            <a:ext cx="3489717" cy="15564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201" y="2170165"/>
            <a:ext cx="3118024" cy="4205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549538" y="1395761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67834" y="4467252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 to return to calculator from the predictions results page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9173FC-612E-2134-255C-8AB0C1991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38" y="5228234"/>
            <a:ext cx="3364522" cy="887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6283588" y="1404821"/>
            <a:ext cx="507973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pages user can navigate to for 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691B5C-E798-1313-5ACA-FEDB5DF213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1238714"/>
            <a:ext cx="5429250" cy="253918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6A337F-D9AF-7F02-F40A-C70C2A0EE8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2926" y="3901509"/>
            <a:ext cx="5437187" cy="2482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800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273306"/>
            <a:ext cx="3508375" cy="1824275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18D2F6-BBAA-7C5B-E2A8-7644D00B2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3216471"/>
            <a:ext cx="3508755" cy="19111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490537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Mid level, data engineer,</a:t>
            </a:r>
          </a:p>
          <a:p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4217987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Senior level, data scientist,</a:t>
            </a:r>
          </a:p>
          <a:p>
            <a:r>
              <a:rPr lang="en-US" dirty="0"/>
              <a:t>50% remote, large company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E4192F-D2E3-450A-B594-C4318020C1DC}"/>
              </a:ext>
            </a:extLst>
          </p:cNvPr>
          <p:cNvSpPr txBox="1"/>
          <p:nvPr/>
        </p:nvSpPr>
        <p:spPr>
          <a:xfrm>
            <a:off x="8106638" y="2225707"/>
            <a:ext cx="368531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XXX level, machine learning engineer,</a:t>
            </a:r>
          </a:p>
          <a:p>
            <a:r>
              <a:rPr lang="en-US" dirty="0"/>
              <a:t>XX% remote, XX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from aijobs.com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20000"/>
                    <a:lumOff val="8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</a:t>
            </a:r>
            <a:r>
              <a:rPr lang="en-US" sz="2100" dirty="0" err="1">
                <a:latin typeface="Gill Sans MT (Body)"/>
              </a:rPr>
              <a:t>hub</a:t>
            </a:r>
            <a:r>
              <a:rPr lang="en-US" sz="2100" dirty="0"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485080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from </a:t>
            </a:r>
            <a:r>
              <a:rPr lang="en-US" sz="1400" b="1" dirty="0">
                <a:hlinkClick r:id="rId3"/>
              </a:rPr>
              <a:t>https://unsplash.com/</a:t>
            </a:r>
            <a:r>
              <a:rPr lang="en-US" sz="1400" b="1" dirty="0"/>
              <a:t> for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4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5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6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from </a:t>
            </a:r>
            <a:r>
              <a:rPr lang="en-US" sz="1400" b="1" dirty="0">
                <a:hlinkClick r:id="rId3"/>
              </a:rPr>
              <a:t>https://unsplash.com/</a:t>
            </a:r>
            <a:r>
              <a:rPr lang="en-US" sz="1400" b="1" dirty="0"/>
              <a:t> for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7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 </a:t>
            </a:r>
            <a:r>
              <a:rPr lang="en-US" sz="1400" dirty="0">
                <a:hlinkClick r:id="rId8"/>
              </a:rPr>
              <a:t>https://unsplash.com/photos/IgUR1iX0mqM</a:t>
            </a:r>
            <a:r>
              <a:rPr lang="en-US" sz="1400" dirty="0"/>
              <a:t>  and </a:t>
            </a:r>
            <a:r>
              <a:rPr lang="en-US" sz="1400" dirty="0">
                <a:hlinkClick r:id="rId9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10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2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766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</a:t>
            </a:r>
            <a:r>
              <a:rPr lang="en-US" dirty="0" err="1"/>
              <a:t>aijobs</a:t>
            </a:r>
            <a:r>
              <a:rPr lang="en-US" dirty="0"/>
              <a:t> in 1Q2023.   Original csv from Kaggle 31May2023. </a:t>
            </a:r>
          </a:p>
          <a:p>
            <a:r>
              <a:rPr lang="en-US" dirty="0"/>
              <a:t>The project team successfully created a random forest model </a:t>
            </a:r>
            <a:r>
              <a:rPr lang="en-US" dirty="0" err="1"/>
              <a:t>tha</a:t>
            </a:r>
            <a:r>
              <a:rPr lang="en-US" dirty="0"/>
              <a:t> predicts salary and an app for a user 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985BE44-F302-AA9D-B47E-E969661E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98" y="682338"/>
            <a:ext cx="11270035" cy="569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991245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091592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08325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192810"/>
            <a:ext cx="460330" cy="46033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131983-A7CB-D034-054C-C30D76736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360" y="2147389"/>
            <a:ext cx="492538" cy="5511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80048" y="2237995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4992" y="2237995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00509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11069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00509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322888-2042-90A2-D8E2-E7AF8EF8F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8989" y="2147389"/>
            <a:ext cx="492538" cy="5511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FFA45D-5981-A5AA-51CE-0D96D5456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7519" y="2147389"/>
            <a:ext cx="492538" cy="551173"/>
          </a:xfrm>
          <a:prstGeom prst="rect">
            <a:avLst/>
          </a:prstGeom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169196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162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Calogera McCormick</a:t>
            </a:r>
            <a:endParaRPr lang="en-US" b="1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384200" y="4114367"/>
            <a:ext cx="1711572" cy="638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Project Manager</a:t>
            </a:r>
            <a:endParaRPr lang="en-US" dirty="0"/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209121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Sana 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208997" y="4114367"/>
            <a:ext cx="1711572" cy="638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266123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265999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397FB06-12E0-7435-BAEF-4A285C65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568" b="7568"/>
          <a:stretch/>
        </p:blipFill>
        <p:spPr>
          <a:xfrm>
            <a:off x="9447948" y="1740874"/>
            <a:ext cx="1584076" cy="1344324"/>
          </a:xfrm>
          <a:prstGeom prst="rect">
            <a:avLst/>
          </a:prstGeom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30" name="Picture Placeholder 39" descr="Smiling man with a beard">
            <a:extLst>
              <a:ext uri="{FF2B5EF4-FFF2-40B4-BE49-F238E27FC236}">
                <a16:creationId xmlns:a16="http://schemas.microsoft.com/office/drawing/2014/main" id="{30158A78-4036-5C15-5497-01B370B3E7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163" y="1740874"/>
            <a:ext cx="1399243" cy="11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71924"/>
              </p:ext>
            </p:extLst>
          </p:nvPr>
        </p:nvGraphicFramePr>
        <p:xfrm>
          <a:off x="555090" y="1269893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1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9237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FIlter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779</TotalTime>
  <Words>1764</Words>
  <Application>Microsoft Office PowerPoint</Application>
  <PresentationFormat>Widescreen</PresentationFormat>
  <Paragraphs>353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ORDER OF PRESENTATIONS</vt:lpstr>
      <vt:lpstr> Data Science Salary Trends for US Workers – 1Q2023</vt:lpstr>
      <vt:lpstr>Agenda</vt:lpstr>
      <vt:lpstr>Introduction</vt:lpstr>
      <vt:lpstr>PowerPoint Presentation</vt:lpstr>
      <vt:lpstr>Tools Used</vt:lpstr>
      <vt:lpstr>Team</vt:lpstr>
      <vt:lpstr>Dataset Overview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2023-06-11T22:28:47Z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